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Наталья Прокопенко" userId="040966a1764217ce" providerId="LiveId" clId="{B08A580B-EF6E-422F-9C98-4BDDABE54D88}"/>
    <pc:docChg chg="undo custSel addSld delSld modSld">
      <pc:chgData name="Наталья Прокопенко" userId="040966a1764217ce" providerId="LiveId" clId="{B08A580B-EF6E-422F-9C98-4BDDABE54D88}" dt="2023-08-20T07:25:21.234" v="331" actId="20577"/>
      <pc:docMkLst>
        <pc:docMk/>
      </pc:docMkLst>
      <pc:sldChg chg="modSp new add">
        <pc:chgData name="Наталья Прокопенко" userId="040966a1764217ce" providerId="LiveId" clId="{B08A580B-EF6E-422F-9C98-4BDDABE54D88}" dt="2023-08-20T07:25:21.234" v="331" actId="20577"/>
        <pc:sldMkLst>
          <pc:docMk/>
          <pc:sldMk cId="1253062615" sldId="260"/>
        </pc:sldMkLst>
        <pc:spChg chg="mod">
          <ac:chgData name="Наталья Прокопенко" userId="040966a1764217ce" providerId="LiveId" clId="{B08A580B-EF6E-422F-9C98-4BDDABE54D88}" dt="2023-03-27T09:13:53.484" v="69" actId="20577"/>
          <ac:spMkLst>
            <pc:docMk/>
            <pc:sldMk cId="1253062615" sldId="260"/>
            <ac:spMk id="2" creationId="{1F0D3425-9906-4B21-9CB9-6E97A9ACBC22}"/>
          </ac:spMkLst>
        </pc:spChg>
        <pc:spChg chg="mod">
          <ac:chgData name="Наталья Прокопенко" userId="040966a1764217ce" providerId="LiveId" clId="{B08A580B-EF6E-422F-9C98-4BDDABE54D88}" dt="2023-08-20T07:25:21.234" v="331" actId="20577"/>
          <ac:spMkLst>
            <pc:docMk/>
            <pc:sldMk cId="1253062615" sldId="260"/>
            <ac:spMk id="3" creationId="{20E65DB7-A6A0-4967-88E2-267707BC124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8/20/2023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8/20/2023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53FC15-09BE-4E85-94C4-EDEF3578F2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400" dirty="0">
                <a:solidFill>
                  <a:schemeClr val="accent1">
                    <a:lumMod val="50000"/>
                  </a:schemeClr>
                </a:solidFill>
              </a:rPr>
              <a:t>СОЗДАНИЕ И ИСПОЛЬЗОВАНИЕ АЛГОРИТМОВ НА УРОКАХ РУССКОГО ЯЗЫКА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6C407BD-9BC9-4C02-B24E-F41CFBC021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858871"/>
            <a:ext cx="7766936" cy="1299882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ПРОКОПЕНКО НАТАЛЬЯ АЛЕКСАНДРОВНА,</a:t>
            </a:r>
          </a:p>
          <a:p>
            <a:r>
              <a:rPr lang="ru-RU" dirty="0">
                <a:solidFill>
                  <a:schemeClr val="tx1"/>
                </a:solidFill>
              </a:rPr>
              <a:t>УЧИТЕЛЬ РУССКОГО ЯЗЫКА И ЛИТЕРАТУРЫ</a:t>
            </a:r>
          </a:p>
          <a:p>
            <a:r>
              <a:rPr lang="ru-RU" dirty="0">
                <a:solidFill>
                  <a:schemeClr val="tx1"/>
                </a:solidFill>
              </a:rPr>
              <a:t>МАОУ «КАЛТАЙСКАЯ СОШ» ТОМСКОГО РАЙОНА</a:t>
            </a:r>
          </a:p>
        </p:txBody>
      </p:sp>
    </p:spTree>
    <p:extLst>
      <p:ext uri="{BB962C8B-B14F-4D97-AF65-F5344CB8AC3E}">
        <p14:creationId xmlns:p14="http://schemas.microsoft.com/office/powerpoint/2010/main" val="28874057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9D237F-C800-43E2-8074-5AE19BAED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726759-59FE-4236-AF7B-5F1B3EA86E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60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6000" dirty="0">
                <a:solidFill>
                  <a:schemeClr val="accent1">
                    <a:lumMod val="50000"/>
                  </a:schemeClr>
                </a:solidFill>
              </a:rPr>
              <a:t>Спасибо за внимание!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4194734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C28ACC-8517-484D-8606-F9D21EFC6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3702424"/>
          </a:xfrm>
        </p:spPr>
        <p:txBody>
          <a:bodyPr>
            <a:normAutofit fontScale="90000"/>
          </a:bodyPr>
          <a:lstStyle/>
          <a:p>
            <a:pPr indent="457200"/>
            <a:r>
              <a:rPr lang="ru-RU" dirty="0">
                <a:solidFill>
                  <a:schemeClr val="tx1"/>
                </a:solidFill>
              </a:rPr>
              <a:t>Год от года происходит усложнение программного материала по русскому языку, увеличивается объем предметных знаний, усложняются спецификации всех видов работ, а потенциал ребенка «больше» никак не становится.</a:t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64A558C1-AE51-4662-BFF6-22E4BAFE1B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23225" y="3584429"/>
            <a:ext cx="4387653" cy="3273571"/>
          </a:xfrm>
        </p:spPr>
      </p:pic>
    </p:spTree>
    <p:extLst>
      <p:ext uri="{BB962C8B-B14F-4D97-AF65-F5344CB8AC3E}">
        <p14:creationId xmlns:p14="http://schemas.microsoft.com/office/powerpoint/2010/main" val="1342229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F9E1CE-A28C-46D2-9FFD-45F6652ED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Порядок работы с текстом задания к упражнению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90284B8-E418-451B-9F4C-76CD1FF39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317999"/>
          </a:xfrm>
        </p:spPr>
        <p:txBody>
          <a:bodyPr>
            <a:noAutofit/>
          </a:bodyPr>
          <a:lstStyle/>
          <a:p>
            <a:pPr lvl="0" algn="just"/>
            <a:r>
              <a:rPr lang="ru-RU" sz="2000" dirty="0">
                <a:solidFill>
                  <a:schemeClr val="tx1"/>
                </a:solidFill>
              </a:rPr>
              <a:t>Разбиваем задание на предложения. Это нужно для того, чтобы ребенок понимал, сколько именно заданий ему предстоит выполнить. </a:t>
            </a:r>
          </a:p>
          <a:p>
            <a:pPr lvl="0" algn="just"/>
            <a:r>
              <a:rPr lang="ru-RU" sz="2000" dirty="0">
                <a:solidFill>
                  <a:schemeClr val="tx1"/>
                </a:solidFill>
              </a:rPr>
              <a:t>В каждом предложении находим глагол повелительного наклонения (шпаргалка для детей: ищи слово, которое отвечает на вопрос ЧТО (С)ДЕЛАЙ(ТЕ)? Именно этот глагол и становится смыслом задания, </a:t>
            </a:r>
            <a:r>
              <a:rPr lang="ru-RU" sz="2000" i="1" dirty="0">
                <a:solidFill>
                  <a:schemeClr val="tx1"/>
                </a:solidFill>
              </a:rPr>
              <a:t>например: спишите, подчеркните, выделите, найдите и т.д.</a:t>
            </a:r>
            <a:endParaRPr lang="ru-RU" sz="2000" dirty="0">
              <a:solidFill>
                <a:schemeClr val="tx1"/>
              </a:solidFill>
            </a:endParaRPr>
          </a:p>
          <a:p>
            <a:pPr lvl="0" algn="just"/>
            <a:r>
              <a:rPr lang="ru-RU" sz="2000" dirty="0">
                <a:solidFill>
                  <a:schemeClr val="tx1"/>
                </a:solidFill>
              </a:rPr>
              <a:t>От имеющегося глагола находим конкретное задание, его мы находим по вопросу винительного падежа КОГО? ЧТО? и подчеркиваем слова – суть задания, например, </a:t>
            </a:r>
            <a:r>
              <a:rPr lang="ru-RU" sz="2000" i="1" dirty="0">
                <a:solidFill>
                  <a:schemeClr val="tx1"/>
                </a:solidFill>
              </a:rPr>
              <a:t>грамматическую основу, падеж у выделенных существительных, спряжение глаголов и т.д.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3366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6A6B29-4141-4464-9202-569B664A9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C'est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La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Vie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!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6ABBCB5-B311-416B-893B-9622BE55DC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81953"/>
            <a:ext cx="8596668" cy="4759409"/>
          </a:xfrm>
        </p:spPr>
        <p:txBody>
          <a:bodyPr>
            <a:normAutofit/>
          </a:bodyPr>
          <a:lstStyle/>
          <a:p>
            <a:pPr marL="0" indent="457200" algn="just">
              <a:buNone/>
            </a:pPr>
            <a:r>
              <a:rPr lang="ru-RU" sz="2400" dirty="0">
                <a:solidFill>
                  <a:schemeClr val="tx1"/>
                </a:solidFill>
              </a:rPr>
              <a:t>Задания по учебнику на домашнюю работу я НЕ задаю, так как нахожусь в моральном конфликте с разработчиками и издателями ГДЗ. Задания формулирую такие же, как и в учебнике, но с другими предложениями и словами. 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sz="20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95803AA-A6F6-4061-B249-3378488A31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5105" y="2843247"/>
            <a:ext cx="5450540" cy="356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01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0D3425-9906-4B21-9CB9-6E97A9ACB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Осознанное запоминание теоретического материала по русскому языку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0E65DB7-A6A0-4967-88E2-267707BC1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457200" algn="just">
              <a:buNone/>
            </a:pPr>
            <a:r>
              <a:rPr lang="ru-RU" sz="2400" dirty="0">
                <a:solidFill>
                  <a:schemeClr val="tx1"/>
                </a:solidFill>
              </a:rPr>
              <a:t>Необходимость практического применения данного материала большинство детей для себя не видит. Им достаточно удовлетворительной оценки в году и на экзамене. А «тройку» можно получить, не зная ни одного правила и ни одного теоретического объяснения, – как вам такой парадокс нашей системы образования: задания ВПР на порядок сложнее, чем ОГЭ, а с ГВЭ и вообще сравнения нет.</a:t>
            </a:r>
          </a:p>
        </p:txBody>
      </p:sp>
    </p:spTree>
    <p:extLst>
      <p:ext uri="{BB962C8B-B14F-4D97-AF65-F5344CB8AC3E}">
        <p14:creationId xmlns:p14="http://schemas.microsoft.com/office/powerpoint/2010/main" val="1253062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E8CB32-A292-4EC7-911D-2C16662A6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Опорные конспекты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В.Ф.Шаталова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546B67E-6DA5-4363-8E48-89395F664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61247"/>
            <a:ext cx="8596668" cy="4580115"/>
          </a:xfrm>
        </p:spPr>
        <p:txBody>
          <a:bodyPr/>
          <a:lstStyle/>
          <a:p>
            <a:pPr marL="0" indent="457200" algn="just">
              <a:buNone/>
            </a:pPr>
            <a:r>
              <a:rPr lang="ru-RU" sz="2000" dirty="0">
                <a:solidFill>
                  <a:schemeClr val="tx1"/>
                </a:solidFill>
              </a:rPr>
              <a:t>Их плюсы уже в том, что текст правила дается в виде картинки-схемы. При работе с ними у ребенка работают, как минимум, два вида памяти из трех, а у мотивированных детей все три: визуальная, аудиальная и кинестетическая. Эти опорные конспекты я не даю в распечатанном виде, ученики их должны записать своей рукой.</a:t>
            </a:r>
          </a:p>
          <a:p>
            <a:pPr marL="0" indent="457200" algn="just">
              <a:buNone/>
            </a:pP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35DD8FD-7BA2-4664-B57C-9CD53E83AF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8141" y="3071812"/>
            <a:ext cx="4762500" cy="3176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866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7864A8-A3A2-4A47-A042-BA41E8432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3035"/>
          </a:xfrm>
        </p:spPr>
        <p:txBody>
          <a:bodyPr/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Девиз «Ищи, что легче найти!»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EA0C7605-4BA8-4449-873D-61901FA243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7146242"/>
              </p:ext>
            </p:extLst>
          </p:nvPr>
        </p:nvGraphicFramePr>
        <p:xfrm>
          <a:off x="677863" y="1282700"/>
          <a:ext cx="10312866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3243">
                  <a:extLst>
                    <a:ext uri="{9D8B030D-6E8A-4147-A177-3AD203B41FA5}">
                      <a16:colId xmlns:a16="http://schemas.microsoft.com/office/drawing/2014/main" val="1068498017"/>
                    </a:ext>
                  </a:extLst>
                </a:gridCol>
                <a:gridCol w="3056965">
                  <a:extLst>
                    <a:ext uri="{9D8B030D-6E8A-4147-A177-3AD203B41FA5}">
                      <a16:colId xmlns:a16="http://schemas.microsoft.com/office/drawing/2014/main" val="3027156782"/>
                    </a:ext>
                  </a:extLst>
                </a:gridCol>
                <a:gridCol w="4912658">
                  <a:extLst>
                    <a:ext uri="{9D8B030D-6E8A-4147-A177-3AD203B41FA5}">
                      <a16:colId xmlns:a16="http://schemas.microsoft.com/office/drawing/2014/main" val="4355374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pPr lvl="0"/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Наличие приставки </a:t>
                      </a:r>
                    </a:p>
                    <a:p>
                      <a:pPr lvl="0"/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Наличие зависимого от причастия слова</a:t>
                      </a:r>
                    </a:p>
                    <a:p>
                      <a:pPr lvl="0"/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Вид глагола</a:t>
                      </a:r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pPr lvl="0"/>
                      <a:r>
                        <a:rPr lang="ru-RU" dirty="0"/>
                        <a:t>+ </a:t>
                      </a: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Наличие суффиксов -</a:t>
                      </a:r>
                      <a:r>
                        <a:rPr lang="ru-RU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ова</a:t>
                      </a: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-/-</a:t>
                      </a:r>
                      <a:r>
                        <a:rPr lang="ru-RU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ева</a:t>
                      </a: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  <a:p>
                      <a:pPr lvl="0"/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Краткая форма</a:t>
                      </a:r>
                    </a:p>
                    <a:p>
                      <a:pPr lvl="0"/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Часть речи у полных слов с Н – отглагольное прилагательное.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8141316"/>
                  </a:ext>
                </a:extLst>
              </a:tr>
            </a:tbl>
          </a:graphicData>
        </a:graphic>
      </p:graphicFrame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B352FAB-2E16-4627-AFB9-BD13D5A6FE8A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066800" y="1282700"/>
            <a:ext cx="5029200" cy="2640162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87B9DC7-101E-4242-A3C8-1A86D156F4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936251"/>
            <a:ext cx="5165616" cy="3996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824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BB98BA-45DC-4C70-8040-EA822B49F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3012142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Алгоритм 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синтаксического 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разбора 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простого 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предложения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74A0BAE0-C5F3-4FE1-985C-8C8B3822FF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15436" y="119972"/>
            <a:ext cx="5755342" cy="6390044"/>
          </a:xfrm>
        </p:spPr>
      </p:pic>
    </p:spTree>
    <p:extLst>
      <p:ext uri="{BB962C8B-B14F-4D97-AF65-F5344CB8AC3E}">
        <p14:creationId xmlns:p14="http://schemas.microsoft.com/office/powerpoint/2010/main" val="1906789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18D8B1-6001-4289-9E58-39EF3CCF1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6824"/>
          </a:xfrm>
        </p:spPr>
        <p:txBody>
          <a:bodyPr/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Ученикам нужна наша помощь!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773077F-F0EA-4B3F-9F13-5FFC916A24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16425"/>
            <a:ext cx="8596668" cy="4624938"/>
          </a:xfrm>
        </p:spPr>
        <p:txBody>
          <a:bodyPr/>
          <a:lstStyle/>
          <a:p>
            <a:pPr marL="0" indent="457200" algn="just">
              <a:buNone/>
            </a:pPr>
            <a:r>
              <a:rPr lang="ru-RU" sz="2400" dirty="0">
                <a:solidFill>
                  <a:schemeClr val="tx1"/>
                </a:solidFill>
              </a:rPr>
              <a:t>Запомнить, выучить наизусть изучаемый на уроках русского языка теоретический материал может только влюбленный в науку ученик. А вот способствовать ситуации успеха на уроке и, как следствие, формирование положительного отношения к предмету мы можем через создание системы вспомогательных материалов, которыми можно и нужно пользоваться и на простых уроках, и на контрольных работах: не будет большой беды, если ученик сформулирует сам правильный ответ и получит положительную оценку). </a:t>
            </a:r>
          </a:p>
          <a:p>
            <a:pPr marL="0" indent="457200" algn="just">
              <a:buNone/>
            </a:pPr>
            <a:r>
              <a:rPr lang="ru-RU" sz="2400" dirty="0">
                <a:solidFill>
                  <a:schemeClr val="tx1"/>
                </a:solidFill>
              </a:rPr>
              <a:t>А к ОГЭ и ЕГЭ эти алгоритмы уже врежутся в память.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7254068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48</TotalTime>
  <Words>497</Words>
  <Application>Microsoft Office PowerPoint</Application>
  <PresentationFormat>Широкоэкранный</PresentationFormat>
  <Paragraphs>49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Аспект</vt:lpstr>
      <vt:lpstr>СОЗДАНИЕ И ИСПОЛЬЗОВАНИЕ АЛГОРИТМОВ НА УРОКАХ РУССКОГО ЯЗЫКА</vt:lpstr>
      <vt:lpstr>Год от года происходит усложнение программного материала по русскому языку, увеличивается объем предметных знаний, усложняются спецификации всех видов работ, а потенциал ребенка «больше» никак не становится. </vt:lpstr>
      <vt:lpstr>Порядок работы с текстом задания к упражнению</vt:lpstr>
      <vt:lpstr>C'est La Vie!</vt:lpstr>
      <vt:lpstr>Осознанное запоминание теоретического материала по русскому языку</vt:lpstr>
      <vt:lpstr>Опорные конспекты В.Ф.Шаталова</vt:lpstr>
      <vt:lpstr>Девиз «Ищи, что легче найти!»</vt:lpstr>
      <vt:lpstr>Алгоритм  синтаксического  разбора  простого  предложения</vt:lpstr>
      <vt:lpstr>Ученикам нужна наша помощь!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СОЗДАНИЕ И ИСПОЛЬЗОВАНИЕ АЛГОРИТМОВ НА УРОКАХ РУССКОГО ЯЗЫКА</dc:title>
  <dc:creator>Наталья Прокопенко</dc:creator>
  <cp:lastModifiedBy>Наталья Прокопенко</cp:lastModifiedBy>
  <cp:revision>4</cp:revision>
  <dcterms:created xsi:type="dcterms:W3CDTF">2023-03-27T08:54:08Z</dcterms:created>
  <dcterms:modified xsi:type="dcterms:W3CDTF">2023-08-20T07:27:00Z</dcterms:modified>
</cp:coreProperties>
</file>